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5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Aparajita" panose="020B0604020202020204" charset="0"/>
      <p:regular r:id="rId33"/>
      <p:bold r:id="rId34"/>
      <p:italic r:id="rId35"/>
      <p:boldItalic r:id="rId36"/>
    </p:embeddedFont>
    <p:embeddedFont>
      <p:font typeface="Umbra_style" panose="020B0604020202020204" charset="0"/>
      <p:regular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BDB4"/>
    <a:srgbClr val="8ED9E0"/>
    <a:srgbClr val="595266"/>
    <a:srgbClr val="2D2933"/>
    <a:srgbClr val="23303D"/>
    <a:srgbClr val="526F8C"/>
    <a:srgbClr val="43494B"/>
    <a:srgbClr val="244452"/>
    <a:srgbClr val="B2966E"/>
    <a:srgbClr val="3B7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9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34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a7e281c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fa7e281c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9235283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9235283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fa7e281c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fa7e281c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a7e281c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a7e281c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91dcac1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91dcac1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91fbd25f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91fbd25f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fc09328fc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fc09328fc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make the environment like ruins in cave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Background elements looming and making the player feel small compared to the environment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Mixture of both organic and artificial elements in background (stalactites vs pillars, etc etc)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perfect, things are in shambles, but giving off the eerie, somber vibes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exactly human civilization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fa7e281c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fa7e281c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-Simple, clear silhouettes and shapes of background elements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-Distinguishable from the character, more focus on painting strokes and textures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-3 value painting style with implied detail, parallaxing layers are visibly different from each other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-dynamic lighting emphasis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fa7e281c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fa7e281c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Left pictures: thumbnails of background layouts with markers, planning out environments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Right </a:t>
            </a:r>
            <a:r>
              <a:rPr lang="en" dirty="0"/>
              <a:t>pictures: strong focus on 3 values and lighting through the parallaxing layers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912c1c3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912c1c3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-Color palette: desaturated greens, </a:t>
            </a:r>
            <a:r>
              <a:rPr lang="en-US" dirty="0">
                <a:solidFill>
                  <a:schemeClr val="dk1"/>
                </a:solidFill>
              </a:rPr>
              <a:t>yellow,</a:t>
            </a:r>
            <a:r>
              <a:rPr lang="en" dirty="0">
                <a:solidFill>
                  <a:schemeClr val="dk1"/>
                </a:solidFill>
              </a:rPr>
              <a:t> blues, and purples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-Avoiding saturated red, orange, yellow colors to avoid blending in with characters and interactable props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-Background layers cut up and adjusted in engine for parallaxing effect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fa7e281c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fa7e281c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fc09328f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fc09328f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92bc050c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92bc050c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Similar to background, with focus on painting style to distinguish from interactable props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fc09328f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fc09328f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needed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a4f6a849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a4f6a849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a4f6a849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a4f6a849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858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a7e281c9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a7e281c9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a7e281c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a7e281c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fa7e281c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fa7e281c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fa7e281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fa7e281c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fa7e281c9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fa7e281c9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a7e281c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a7e281c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a7e281c9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a7e281c9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a7e281c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a7e281c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fa7e281c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fa7e281c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fa7e281c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fa7e281c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fa7e281c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fa7e281c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fa7e281c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fa7e281c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blocked in UI for splash screen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fa7e281c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fa7e281c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gif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g"/><Relationship Id="rId5" Type="http://schemas.openxmlformats.org/officeDocument/2006/relationships/image" Target="../media/image86.png"/><Relationship Id="rId4" Type="http://schemas.openxmlformats.org/officeDocument/2006/relationships/image" Target="../media/image8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97" y="4466074"/>
            <a:ext cx="1982552" cy="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635" y="3341534"/>
            <a:ext cx="1498724" cy="115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91EAC-B992-402A-B5F7-15D078AFF70C}"/>
              </a:ext>
            </a:extLst>
          </p:cNvPr>
          <p:cNvSpPr txBox="1"/>
          <p:nvPr/>
        </p:nvSpPr>
        <p:spPr>
          <a:xfrm>
            <a:off x="2413394" y="4804325"/>
            <a:ext cx="4317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All content © copyright 2019, DigiPen Institute of Technology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4F7D1-6A8C-4BDF-A299-13FE341310F1}"/>
              </a:ext>
            </a:extLst>
          </p:cNvPr>
          <p:cNvSpPr txBox="1"/>
          <p:nvPr/>
        </p:nvSpPr>
        <p:spPr>
          <a:xfrm>
            <a:off x="4091736" y="2933882"/>
            <a:ext cx="11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Game by: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FB143-A4BF-471F-A64E-4F2EB493C1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  <a14:imgEffect>
                      <a14:brightnessContrast contrast="21000"/>
                    </a14:imgEffect>
                  </a14:imgLayer>
                </a14:imgProps>
              </a:ext>
            </a:extLst>
          </a:blip>
          <a:srcRect l="1" t="20752" r="-296" b="19301"/>
          <a:stretch/>
        </p:blipFill>
        <p:spPr>
          <a:xfrm>
            <a:off x="1928065" y="822960"/>
            <a:ext cx="5303520" cy="237744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81383">
            <a:off x="547112" y="1424021"/>
            <a:ext cx="2130348" cy="15969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5" name="Google Shape;155;p22"/>
          <p:cNvSpPr txBox="1"/>
          <p:nvPr/>
        </p:nvSpPr>
        <p:spPr>
          <a:xfrm>
            <a:off x="5376780" y="1477907"/>
            <a:ext cx="2971872" cy="1892921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lvl="0" indent="-285750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Sight is bat like child whose job is to relight the brazier in the temple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38150" lvl="0" indent="-285750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Early concepts involved having a sentient scarf that lights up the temple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38150" lvl="0" indent="-285750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Scarf would be the main weapon for attacking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38150" lvl="0" indent="-285750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It was eventually combined with the arms to lessen the animation effort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Google Shape;61;p14">
            <a:extLst>
              <a:ext uri="{FF2B5EF4-FFF2-40B4-BE49-F238E27FC236}">
                <a16:creationId xmlns:a16="http://schemas.microsoft.com/office/drawing/2014/main" id="{DC4F2CB9-97E4-4A2D-B21D-979296FF627C}"/>
              </a:ext>
            </a:extLst>
          </p:cNvPr>
          <p:cNvSpPr txBox="1">
            <a:spLocks/>
          </p:cNvSpPr>
          <p:nvPr/>
        </p:nvSpPr>
        <p:spPr>
          <a:xfrm>
            <a:off x="2616427" y="521275"/>
            <a:ext cx="39111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Character Concepts</a:t>
            </a: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1429">
            <a:off x="2742997" y="1451281"/>
            <a:ext cx="2261940" cy="169562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442791">
            <a:off x="1520022" y="2930129"/>
            <a:ext cx="2192803" cy="164283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885E86-8308-4EA1-8715-5A046C334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384" y="2719132"/>
            <a:ext cx="1712406" cy="2302722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EAB8A9F-62C1-4A21-AB50-AA689EE9D945}"/>
              </a:ext>
            </a:extLst>
          </p:cNvPr>
          <p:cNvSpPr/>
          <p:nvPr/>
        </p:nvSpPr>
        <p:spPr>
          <a:xfrm rot="5400000">
            <a:off x="5792610" y="3321952"/>
            <a:ext cx="409801" cy="687281"/>
          </a:xfrm>
          <a:prstGeom prst="wedgeEllipseCallou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22860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/>
        </p:nvSpPr>
        <p:spPr>
          <a:xfrm>
            <a:off x="5136432" y="1560043"/>
            <a:ext cx="2782281" cy="263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wing cloak allows them to jump and glide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Crystals infused in the cloak to damage creatures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Crystals are used to relight the lanterns and brazier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Mask has crystals for more light and allow character to be more visible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Purple palette compliments the blue crystals and contrasts the red palette of the creatures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arajita" panose="02020603050405020304" pitchFamily="18" charset="0"/>
                <a:cs typeface="Aparajita" panose="02020603050405020304" pitchFamily="18" charset="0"/>
              </a:rPr>
              <a:t>  </a:t>
            </a:r>
            <a:endParaRPr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92164060-2A28-422B-BB2F-3DE20317B916}"/>
              </a:ext>
            </a:extLst>
          </p:cNvPr>
          <p:cNvSpPr txBox="1">
            <a:spLocks/>
          </p:cNvSpPr>
          <p:nvPr/>
        </p:nvSpPr>
        <p:spPr>
          <a:xfrm>
            <a:off x="2616427" y="521275"/>
            <a:ext cx="39111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Character</a:t>
            </a:r>
          </a:p>
          <a:p>
            <a:pPr algn="ctr"/>
            <a:r>
              <a:rPr lang="en-US" sz="18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“Sight”</a:t>
            </a:r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pic>
        <p:nvPicPr>
          <p:cNvPr id="1026" name="Picture 2" descr="https://media.discordapp.net/attachments/572519708406972427/629748757600141313/image1.jpg?width=902&amp;height=677">
            <a:extLst>
              <a:ext uri="{FF2B5EF4-FFF2-40B4-BE49-F238E27FC236}">
                <a16:creationId xmlns:a16="http://schemas.microsoft.com/office/drawing/2014/main" id="{6EB0638C-22E7-493F-9A71-4351920EB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86" y="1784964"/>
            <a:ext cx="1641262" cy="12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572519708406972427/629748759915528249/image0.jpg?width=902&amp;height=677">
            <a:extLst>
              <a:ext uri="{FF2B5EF4-FFF2-40B4-BE49-F238E27FC236}">
                <a16:creationId xmlns:a16="http://schemas.microsoft.com/office/drawing/2014/main" id="{DB5299E4-9FF7-4032-B2FA-20538888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08" y="1784965"/>
            <a:ext cx="1641262" cy="12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286" y="2877914"/>
            <a:ext cx="1682127" cy="1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0413" y="2931714"/>
            <a:ext cx="1597157" cy="112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2449" y="2400865"/>
            <a:ext cx="2851607" cy="286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676" y="2824080"/>
            <a:ext cx="3218851" cy="1810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73" y="2904019"/>
            <a:ext cx="1363675" cy="20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3676" y="1319428"/>
            <a:ext cx="3208459" cy="13959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5" name="Google Shape;175;p24"/>
          <p:cNvSpPr txBox="1"/>
          <p:nvPr/>
        </p:nvSpPr>
        <p:spPr>
          <a:xfrm>
            <a:off x="3707226" y="1278847"/>
            <a:ext cx="1312238" cy="1423210"/>
          </a:xfrm>
          <a:prstGeom prst="rect">
            <a:avLst/>
          </a:prstGeom>
          <a:solidFill>
            <a:srgbClr val="595266"/>
          </a:solidFill>
          <a:ln w="12700">
            <a:solidFill>
              <a:srgbClr val="2D293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 avoid confusion in the crystals and foes appart. Color of glow on enemies changed to red. To give a more threatening </a:t>
            </a: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appearance .</a:t>
            </a: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469752" y="1282164"/>
            <a:ext cx="1363675" cy="1157064"/>
          </a:xfrm>
          <a:prstGeom prst="rect">
            <a:avLst/>
          </a:prstGeom>
          <a:solidFill>
            <a:srgbClr val="595266"/>
          </a:solidFill>
          <a:ln w="12700">
            <a:solidFill>
              <a:srgbClr val="2D293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Color pallet has changed from saturated cyan and black hue to more desaturated crimson and magenta. </a:t>
            </a: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5407129" y="2599344"/>
            <a:ext cx="3496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/>
            </a:r>
            <a:br>
              <a:rPr lang="en" b="1" dirty="0">
                <a:solidFill>
                  <a:schemeClr val="bg1"/>
                </a:solidFill>
              </a:rPr>
            </a:br>
            <a:r>
              <a:rPr lang="en" sz="1200" b="1" dirty="0">
                <a:solidFill>
                  <a:schemeClr val="bg1"/>
                </a:solidFill>
              </a:rPr>
              <a:t>@</a:t>
            </a:r>
            <a:r>
              <a:rPr lang="en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Claire Obscur_ClaireObscurTeam_2017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2051780" y="1278846"/>
            <a:ext cx="1437093" cy="1395957"/>
          </a:xfrm>
          <a:prstGeom prst="rect">
            <a:avLst/>
          </a:prstGeom>
          <a:solidFill>
            <a:srgbClr val="595266"/>
          </a:solidFill>
          <a:ln w="12700">
            <a:solidFill>
              <a:srgbClr val="2D293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Choice of images represent the thick line work but also a more angler and sharp.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Compared to the soft and round lines of the character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5363689" y="1278846"/>
            <a:ext cx="3496799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Lumen_Thousandstudios Cranes_2013</a:t>
            </a:r>
            <a:endParaRPr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309178" y="4634680"/>
            <a:ext cx="2592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bg1"/>
                </a:solidFill>
              </a:rPr>
              <a:t>@HollowKnight_TeamCherry_2017</a:t>
            </a:r>
            <a:endParaRPr sz="1050" b="1" dirty="0">
              <a:solidFill>
                <a:schemeClr val="bg1"/>
              </a:solidFill>
            </a:endParaRPr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9533F1B5-D248-4FFB-AE55-797EC99D49EE}"/>
              </a:ext>
            </a:extLst>
          </p:cNvPr>
          <p:cNvSpPr txBox="1">
            <a:spLocks/>
          </p:cNvSpPr>
          <p:nvPr/>
        </p:nvSpPr>
        <p:spPr>
          <a:xfrm>
            <a:off x="2616427" y="521275"/>
            <a:ext cx="39111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Creature References</a:t>
            </a: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1165" y="2507902"/>
            <a:ext cx="1893340" cy="232762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2901178" y="4636094"/>
            <a:ext cx="2592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bg1"/>
                </a:solidFill>
              </a:rPr>
              <a:t>@ShovelKnight_</a:t>
            </a:r>
            <a:r>
              <a:rPr lang="en" sz="105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Yacht Club </a:t>
            </a:r>
            <a:r>
              <a:rPr lang="en" sz="1050" b="1" dirty="0">
                <a:solidFill>
                  <a:schemeClr val="bg1"/>
                </a:solidFill>
              </a:rPr>
              <a:t>_2014</a:t>
            </a:r>
            <a:endParaRPr sz="105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08235">
            <a:off x="581720" y="1479282"/>
            <a:ext cx="2891092" cy="16262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1327">
            <a:off x="1048385" y="2882541"/>
            <a:ext cx="2792720" cy="197206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0" name="Google Shape;19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000" y="1004455"/>
            <a:ext cx="2730107" cy="418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CE3B-6AA6-4923-A655-A965C3287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892" y="3183543"/>
            <a:ext cx="3645360" cy="2286073"/>
          </a:xfrm>
          <a:prstGeom prst="rect">
            <a:avLst/>
          </a:prstGeom>
        </p:spPr>
      </p:pic>
      <p:sp>
        <p:nvSpPr>
          <p:cNvPr id="16" name="Google Shape;61;p14">
            <a:extLst>
              <a:ext uri="{FF2B5EF4-FFF2-40B4-BE49-F238E27FC236}">
                <a16:creationId xmlns:a16="http://schemas.microsoft.com/office/drawing/2014/main" id="{E4B64E3B-15C1-4C00-AD63-3E31128C1221}"/>
              </a:ext>
            </a:extLst>
          </p:cNvPr>
          <p:cNvSpPr txBox="1">
            <a:spLocks/>
          </p:cNvSpPr>
          <p:nvPr/>
        </p:nvSpPr>
        <p:spPr>
          <a:xfrm>
            <a:off x="2616427" y="521275"/>
            <a:ext cx="39111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Creature Concepts</a:t>
            </a:r>
          </a:p>
        </p:txBody>
      </p:sp>
      <p:sp>
        <p:nvSpPr>
          <p:cNvPr id="191" name="Google Shape;191;p25"/>
          <p:cNvSpPr txBox="1"/>
          <p:nvPr/>
        </p:nvSpPr>
        <p:spPr>
          <a:xfrm>
            <a:off x="5760622" y="1493076"/>
            <a:ext cx="2681786" cy="1848026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Origin: Creatures were black and cyan to have an eerie tone.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Wispy and entirely made of “shadow.” A phantom like aura.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l="24857"/>
          <a:stretch/>
        </p:blipFill>
        <p:spPr>
          <a:xfrm>
            <a:off x="3831501" y="1676933"/>
            <a:ext cx="4204457" cy="332855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2812649" y="1512393"/>
            <a:ext cx="3518700" cy="1445551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 avoid confusion from crystals changed the color pallet to be more menicining. </a:t>
            </a:r>
            <a:endParaRPr sz="1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Emphasis on more angler line work and </a:t>
            </a:r>
            <a:endParaRPr sz="1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Illuminated areas on creatures. </a:t>
            </a:r>
            <a:endParaRPr sz="1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62" y="1747235"/>
            <a:ext cx="1988887" cy="32582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1A2C2F63-D38E-469C-899C-C24A070CC4A9}"/>
              </a:ext>
            </a:extLst>
          </p:cNvPr>
          <p:cNvSpPr txBox="1">
            <a:spLocks/>
          </p:cNvSpPr>
          <p:nvPr/>
        </p:nvSpPr>
        <p:spPr>
          <a:xfrm>
            <a:off x="2616427" y="521275"/>
            <a:ext cx="39111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Creatures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44F3F-9228-47CF-B1EA-B05E252C08D2}"/>
              </a:ext>
            </a:extLst>
          </p:cNvPr>
          <p:cNvSpPr txBox="1"/>
          <p:nvPr/>
        </p:nvSpPr>
        <p:spPr>
          <a:xfrm>
            <a:off x="2040322" y="4422170"/>
            <a:ext cx="11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Touch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0E302-60A3-4B62-B52D-E8898B01B591}"/>
              </a:ext>
            </a:extLst>
          </p:cNvPr>
          <p:cNvSpPr txBox="1"/>
          <p:nvPr/>
        </p:nvSpPr>
        <p:spPr>
          <a:xfrm>
            <a:off x="3451619" y="4533006"/>
            <a:ext cx="7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Taste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8B4E7-C574-4835-AA98-65F237DA9DF0}"/>
              </a:ext>
            </a:extLst>
          </p:cNvPr>
          <p:cNvSpPr txBox="1"/>
          <p:nvPr/>
        </p:nvSpPr>
        <p:spPr>
          <a:xfrm>
            <a:off x="6078107" y="4452449"/>
            <a:ext cx="115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Hearing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BCAEFA-26D1-46D3-B4BD-6300D9B218C9}"/>
              </a:ext>
            </a:extLst>
          </p:cNvPr>
          <p:cNvCxnSpPr>
            <a:cxnSpLocks/>
          </p:cNvCxnSpPr>
          <p:nvPr/>
        </p:nvCxnSpPr>
        <p:spPr>
          <a:xfrm>
            <a:off x="1382867" y="2862848"/>
            <a:ext cx="63850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403D4A-BC32-4B35-A442-751FC901D67B}"/>
              </a:ext>
            </a:extLst>
          </p:cNvPr>
          <p:cNvCxnSpPr>
            <a:cxnSpLocks/>
          </p:cNvCxnSpPr>
          <p:nvPr/>
        </p:nvCxnSpPr>
        <p:spPr>
          <a:xfrm>
            <a:off x="1376038" y="3380508"/>
            <a:ext cx="63850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A0D5D9-723F-4AA3-B9AB-EA6B449554C8}"/>
              </a:ext>
            </a:extLst>
          </p:cNvPr>
          <p:cNvCxnSpPr>
            <a:cxnSpLocks/>
          </p:cNvCxnSpPr>
          <p:nvPr/>
        </p:nvCxnSpPr>
        <p:spPr>
          <a:xfrm>
            <a:off x="1376038" y="1690253"/>
            <a:ext cx="63850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27F31FD3-BC68-4ECC-AD8C-9819AA799A49}"/>
              </a:ext>
            </a:extLst>
          </p:cNvPr>
          <p:cNvSpPr txBox="1">
            <a:spLocks/>
          </p:cNvSpPr>
          <p:nvPr/>
        </p:nvSpPr>
        <p:spPr>
          <a:xfrm>
            <a:off x="3018893" y="534743"/>
            <a:ext cx="31062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sp>
        <p:nvSpPr>
          <p:cNvPr id="16" name="Google Shape;61;p14">
            <a:extLst>
              <a:ext uri="{FF2B5EF4-FFF2-40B4-BE49-F238E27FC236}">
                <a16:creationId xmlns:a16="http://schemas.microsoft.com/office/drawing/2014/main" id="{07DACA28-E795-4C1C-BA6C-3746AEBCF526}"/>
              </a:ext>
            </a:extLst>
          </p:cNvPr>
          <p:cNvSpPr txBox="1">
            <a:spLocks/>
          </p:cNvSpPr>
          <p:nvPr/>
        </p:nvSpPr>
        <p:spPr>
          <a:xfrm>
            <a:off x="3214216" y="637118"/>
            <a:ext cx="2981050" cy="57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Scale Comparison</a:t>
            </a:r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67" y="1014195"/>
            <a:ext cx="6378263" cy="379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458" y="1594065"/>
            <a:ext cx="2230540" cy="150620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02" y="1594065"/>
            <a:ext cx="2347630" cy="15045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221" y="1594065"/>
            <a:ext cx="3052247" cy="150514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1158B27A-77AA-45B2-99A1-939B44D1E0DD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Environment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A5F2D-E5E4-4341-9AB4-1D67EB2DAAC2}"/>
              </a:ext>
            </a:extLst>
          </p:cNvPr>
          <p:cNvSpPr txBox="1"/>
          <p:nvPr/>
        </p:nvSpPr>
        <p:spPr>
          <a:xfrm>
            <a:off x="1638300" y="3484419"/>
            <a:ext cx="58673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 wanted to make the environment like ruins in cave</a:t>
            </a:r>
          </a:p>
          <a:p>
            <a:pPr marL="285750" lvl="2" indent="-285750" fontAlgn="base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Background elements looming and making the player feel small compared to the environment</a:t>
            </a:r>
          </a:p>
          <a:p>
            <a:pPr marL="285750" lvl="2" indent="-285750" fontAlgn="base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Mixture of both organic and artificial elements in background (stalactites vs pillars, etc.)</a:t>
            </a:r>
          </a:p>
          <a:p>
            <a:pPr marL="285750" lvl="2" indent="-285750" fontAlgn="base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Not perfect, things are in shambles, but giving off the eerie, somber vibes</a:t>
            </a:r>
          </a:p>
          <a:p>
            <a:pPr marL="285750" lvl="2" indent="-285750" fontAlgn="base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Not exactly human civilization</a:t>
            </a:r>
          </a:p>
          <a:p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/>
        </p:nvSpPr>
        <p:spPr>
          <a:xfrm>
            <a:off x="4560112" y="2259798"/>
            <a:ext cx="1258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540" y="1443714"/>
            <a:ext cx="3195392" cy="177572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20" y="1443715"/>
            <a:ext cx="3184673" cy="177572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6" name="Google Shape;226;p29"/>
          <p:cNvSpPr txBox="1"/>
          <p:nvPr/>
        </p:nvSpPr>
        <p:spPr>
          <a:xfrm>
            <a:off x="840220" y="2935241"/>
            <a:ext cx="3217241" cy="27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bg1"/>
                </a:solidFill>
              </a:rPr>
              <a:t>@Night in the Woods_Infinite Fall Team_2017</a:t>
            </a:r>
            <a:endParaRPr sz="1050" b="1" dirty="0">
              <a:solidFill>
                <a:schemeClr val="bg1"/>
              </a:solidFill>
            </a:endParaRPr>
          </a:p>
        </p:txBody>
      </p:sp>
      <p:sp>
        <p:nvSpPr>
          <p:cNvPr id="10" name="Google Shape;61;p14">
            <a:extLst>
              <a:ext uri="{FF2B5EF4-FFF2-40B4-BE49-F238E27FC236}">
                <a16:creationId xmlns:a16="http://schemas.microsoft.com/office/drawing/2014/main" id="{5C5D300D-8899-4523-BFAA-424259AC0057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Environment References</a:t>
            </a:r>
          </a:p>
        </p:txBody>
      </p:sp>
      <p:sp>
        <p:nvSpPr>
          <p:cNvPr id="223" name="Google Shape;223;p29"/>
          <p:cNvSpPr txBox="1"/>
          <p:nvPr/>
        </p:nvSpPr>
        <p:spPr>
          <a:xfrm>
            <a:off x="5086540" y="2904789"/>
            <a:ext cx="3222296" cy="34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bg1"/>
                </a:solidFill>
              </a:rPr>
              <a:t>@Ori in the Blind Forest_Moon Studios_2015</a:t>
            </a:r>
            <a:endParaRPr sz="11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B2D940-0F0D-41F4-8EA5-B9C5794E40B2}"/>
              </a:ext>
            </a:extLst>
          </p:cNvPr>
          <p:cNvSpPr txBox="1"/>
          <p:nvPr/>
        </p:nvSpPr>
        <p:spPr>
          <a:xfrm>
            <a:off x="1722291" y="3329563"/>
            <a:ext cx="58241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C9BDB4"/>
              </a:buClr>
              <a:buFont typeface="Wingdings" panose="05000000000000000000" pitchFamily="2" charset="2"/>
              <a:buChar char="v"/>
            </a:pPr>
            <a:endParaRPr lang="en-US" sz="13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lvl="0" indent="-285750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Simple, clear silhouettes and shapes of background elements</a:t>
            </a:r>
          </a:p>
          <a:p>
            <a:pPr marL="285750" lvl="0" indent="-285750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Distinguishable from the character, more focus on painting strokes and textures</a:t>
            </a:r>
          </a:p>
          <a:p>
            <a:pPr marL="285750" lvl="0" indent="-285750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3 value painting style with implied detail, parallaxing layers are visibly different from each other</a:t>
            </a:r>
          </a:p>
          <a:p>
            <a:pPr marL="285750" lvl="0" indent="-285750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Dynamic lighting emphasis</a:t>
            </a:r>
          </a:p>
          <a:p>
            <a:pPr marL="285750" lvl="0" indent="-285750">
              <a:buClr>
                <a:srgbClr val="C9BDB4"/>
              </a:buClr>
              <a:buFont typeface="Wingdings" panose="05000000000000000000" pitchFamily="2" charset="2"/>
              <a:buChar char="v"/>
            </a:pPr>
            <a:endParaRPr lang="en-US" sz="13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13" y="1513600"/>
            <a:ext cx="2276205" cy="103079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511" y="3646291"/>
            <a:ext cx="2276205" cy="103079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5">
            <a:alphaModFix/>
          </a:blip>
          <a:srcRect l="5489" r="2242"/>
          <a:stretch/>
        </p:blipFill>
        <p:spPr>
          <a:xfrm>
            <a:off x="1023511" y="2571750"/>
            <a:ext cx="2276204" cy="104718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5" name="Google Shape;235;p30"/>
          <p:cNvPicPr preferRelativeResize="0"/>
          <p:nvPr/>
        </p:nvPicPr>
        <p:blipFill rotWithShape="1">
          <a:blip r:embed="rId6">
            <a:alphaModFix/>
          </a:blip>
          <a:srcRect l="35552" t="52295" r="37727" b="16933"/>
          <a:stretch/>
        </p:blipFill>
        <p:spPr>
          <a:xfrm rot="20840068">
            <a:off x="3488515" y="1510089"/>
            <a:ext cx="1467962" cy="103494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6">
            <a:alphaModFix/>
          </a:blip>
          <a:srcRect l="67455" t="51575" r="5315" b="16102"/>
          <a:stretch/>
        </p:blipFill>
        <p:spPr>
          <a:xfrm rot="210091">
            <a:off x="3635131" y="2588210"/>
            <a:ext cx="1467962" cy="108422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7">
            <a:alphaModFix/>
          </a:blip>
          <a:srcRect l="67014" t="17156" r="6276" b="13553"/>
          <a:stretch/>
        </p:blipFill>
        <p:spPr>
          <a:xfrm rot="21361050">
            <a:off x="3548238" y="3628815"/>
            <a:ext cx="1467962" cy="108422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C06BEA8F-74DB-4A99-8B9A-D8A0F3DBA4C9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Environment 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220D5-827D-43C3-B6E5-3797952AD509}"/>
              </a:ext>
            </a:extLst>
          </p:cNvPr>
          <p:cNvSpPr txBox="1"/>
          <p:nvPr/>
        </p:nvSpPr>
        <p:spPr>
          <a:xfrm>
            <a:off x="5680364" y="1561838"/>
            <a:ext cx="2514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SzPts val="1100"/>
              <a:defRPr/>
            </a:pPr>
            <a:r>
              <a:rPr lang="en-US" sz="1600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Left pictures: </a:t>
            </a:r>
          </a:p>
          <a:p>
            <a:pPr lvl="0" algn="ctr">
              <a:buSzPts val="1100"/>
              <a:defRPr/>
            </a:pPr>
            <a:r>
              <a:rPr lang="en-US" sz="1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Thumbnails of background layouts with markers, planning out environments</a:t>
            </a:r>
          </a:p>
          <a:p>
            <a:pPr lvl="0" algn="ctr">
              <a:buSzPts val="1100"/>
              <a:defRPr/>
            </a:pPr>
            <a:endParaRPr lang="en-US" sz="1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0" algn="ctr"/>
            <a:r>
              <a:rPr lang="en-US" sz="1600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Right pictures: </a:t>
            </a:r>
          </a:p>
          <a:p>
            <a:pPr lvl="0" algn="ctr"/>
            <a:r>
              <a:rPr lang="en-US" sz="1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Strong focus on 3 values and lighting through the parallaxing layers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42" y="3492358"/>
            <a:ext cx="3302089" cy="14063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190" y="1724242"/>
            <a:ext cx="3335930" cy="127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190" y="1976990"/>
            <a:ext cx="3335930" cy="127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3470" y="2362730"/>
            <a:ext cx="3733369" cy="142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579" y="2615481"/>
            <a:ext cx="3601593" cy="1378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BA595C37-45BA-4C8D-B849-42CC0E243F53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Environment Asset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25A66-24BE-4CC1-A0A4-CA5263F2BFCB}"/>
              </a:ext>
            </a:extLst>
          </p:cNvPr>
          <p:cNvSpPr txBox="1"/>
          <p:nvPr/>
        </p:nvSpPr>
        <p:spPr>
          <a:xfrm>
            <a:off x="1640767" y="1446530"/>
            <a:ext cx="29312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lvl="0" indent="-285750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Color palette: desaturated greens, yellow, blues, and purples</a:t>
            </a:r>
          </a:p>
          <a:p>
            <a:pPr marL="285750" lvl="0" indent="-285750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Avoiding saturated red, orange, yellow colors to avoid blending in with characters and interactable props</a:t>
            </a:r>
          </a:p>
          <a:p>
            <a:pPr marL="285750" lvl="0" indent="-285750"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Background layers cut up and adjusted in engine for parallaxing effect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513215B-C07D-45BC-8058-DB0534A12ADD}"/>
              </a:ext>
            </a:extLst>
          </p:cNvPr>
          <p:cNvCxnSpPr>
            <a:stCxn id="62" idx="0"/>
            <a:endCxn id="70" idx="3"/>
          </p:cNvCxnSpPr>
          <p:nvPr/>
        </p:nvCxnSpPr>
        <p:spPr>
          <a:xfrm>
            <a:off x="5336640" y="1156408"/>
            <a:ext cx="1517810" cy="247870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EDE2E2-FDA5-4CE4-AA23-9989D37D8619}"/>
              </a:ext>
            </a:extLst>
          </p:cNvPr>
          <p:cNvCxnSpPr>
            <a:stCxn id="62" idx="1"/>
            <a:endCxn id="68" idx="3"/>
          </p:cNvCxnSpPr>
          <p:nvPr/>
        </p:nvCxnSpPr>
        <p:spPr>
          <a:xfrm>
            <a:off x="4491990" y="1445008"/>
            <a:ext cx="0" cy="28520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99223" y="668692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Team Roster</a:t>
            </a:r>
            <a:endParaRPr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647340" y="867808"/>
            <a:ext cx="1689300" cy="577200"/>
          </a:xfrm>
          <a:prstGeom prst="snip1Rect">
            <a:avLst>
              <a:gd name="adj" fmla="val 16667"/>
            </a:avLst>
          </a:prstGeom>
          <a:solidFill>
            <a:srgbClr val="43494B"/>
          </a:solidFill>
          <a:ln w="12700" cap="flat" cmpd="sng">
            <a:solidFill>
              <a:srgbClr val="2629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Brayan Lopez (RTIS)</a:t>
            </a:r>
            <a:endParaRPr sz="12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Producer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Gameplay Programmer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647340" y="1564130"/>
            <a:ext cx="1689300" cy="583165"/>
          </a:xfrm>
          <a:prstGeom prst="snip1Rect">
            <a:avLst>
              <a:gd name="adj" fmla="val 16667"/>
            </a:avLst>
          </a:prstGeom>
          <a:solidFill>
            <a:srgbClr val="595266"/>
          </a:solidFill>
          <a:ln w="12700" cap="flat" cmpd="sng">
            <a:solidFill>
              <a:srgbClr val="2D29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Zach Rammell (BSCS)</a:t>
            </a:r>
            <a:endParaRPr sz="12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Tech Lead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Engine Programmer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6009800" y="1572340"/>
            <a:ext cx="1689300" cy="577202"/>
          </a:xfrm>
          <a:prstGeom prst="snip1Rect">
            <a:avLst>
              <a:gd name="adj" fmla="val 16667"/>
            </a:avLst>
          </a:prstGeom>
          <a:solidFill>
            <a:srgbClr val="526F8C">
              <a:alpha val="99000"/>
            </a:srgbClr>
          </a:solidFill>
          <a:ln w="12700" cap="flat" cmpd="sng">
            <a:solidFill>
              <a:srgbClr val="2938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Sophia Wang (BFA)</a:t>
            </a:r>
            <a:endParaRPr sz="12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Art Lead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Character Artist /Animator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3647340" y="2237058"/>
            <a:ext cx="1689300" cy="577201"/>
          </a:xfrm>
          <a:prstGeom prst="snip1Rect">
            <a:avLst>
              <a:gd name="adj" fmla="val 16667"/>
            </a:avLst>
          </a:prstGeom>
          <a:solidFill>
            <a:srgbClr val="595266"/>
          </a:solidFill>
          <a:ln w="12700" cap="flat" cmpd="sng">
            <a:solidFill>
              <a:srgbClr val="2D29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Hadi Alhussieni (RTIS)</a:t>
            </a:r>
            <a:endParaRPr sz="9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Graphics Programmer</a:t>
            </a:r>
            <a:endParaRPr sz="10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647340" y="2952460"/>
            <a:ext cx="1689300" cy="578480"/>
          </a:xfrm>
          <a:prstGeom prst="snip1Rect">
            <a:avLst>
              <a:gd name="adj" fmla="val 16667"/>
            </a:avLst>
          </a:prstGeom>
          <a:solidFill>
            <a:srgbClr val="595266"/>
          </a:solidFill>
          <a:ln w="12700" cap="flat" cmpd="sng">
            <a:solidFill>
              <a:srgbClr val="2D29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Chau Nguyen (RTIS)</a:t>
            </a:r>
            <a:endParaRPr sz="8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Graphics Programmer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3647340" y="3630050"/>
            <a:ext cx="1689300" cy="577200"/>
          </a:xfrm>
          <a:prstGeom prst="snip1Rect">
            <a:avLst>
              <a:gd name="adj" fmla="val 16667"/>
            </a:avLst>
          </a:prstGeom>
          <a:solidFill>
            <a:srgbClr val="595266"/>
          </a:solidFill>
          <a:ln w="12700" cap="flat" cmpd="sng">
            <a:solidFill>
              <a:srgbClr val="2D29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Tony Qian (BSGD)</a:t>
            </a:r>
            <a:endParaRPr sz="8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Physics Programmer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844240" y="4297013"/>
            <a:ext cx="3295500" cy="572135"/>
          </a:xfrm>
          <a:prstGeom prst="snip1Rect">
            <a:avLst>
              <a:gd name="adj" fmla="val 16667"/>
            </a:avLst>
          </a:prstGeom>
          <a:solidFill>
            <a:srgbClr val="595266"/>
          </a:solidFill>
          <a:ln w="12700" cap="flat" cmpd="sng">
            <a:solidFill>
              <a:srgbClr val="2D29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Michael Rollosson Halbhuber (BSGD)</a:t>
            </a:r>
            <a:endParaRPr sz="8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Tools Programmer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009800" y="2237057"/>
            <a:ext cx="1689291" cy="577202"/>
          </a:xfrm>
          <a:prstGeom prst="snip1Rect">
            <a:avLst>
              <a:gd name="adj" fmla="val 16667"/>
            </a:avLst>
          </a:prstGeom>
          <a:solidFill>
            <a:srgbClr val="526F8C">
              <a:alpha val="99000"/>
            </a:srgbClr>
          </a:solidFill>
          <a:ln w="12700" cap="flat" cmpd="sng">
            <a:solidFill>
              <a:srgbClr val="2938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Christine Medina (BFA)</a:t>
            </a:r>
            <a:endParaRPr sz="8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Props/UI Artist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VFX Animator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6009800" y="3635116"/>
            <a:ext cx="1689300" cy="572134"/>
          </a:xfrm>
          <a:prstGeom prst="snip1Rect">
            <a:avLst>
              <a:gd name="adj" fmla="val 16667"/>
            </a:avLst>
          </a:prstGeom>
          <a:solidFill>
            <a:srgbClr val="526F8C">
              <a:alpha val="99000"/>
            </a:srgbClr>
          </a:solidFill>
          <a:ln w="12700" cap="flat" cmpd="sng">
            <a:solidFill>
              <a:srgbClr val="2938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Chelsea Liang (BFA)</a:t>
            </a:r>
            <a:endParaRPr sz="8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Environment/Props Artist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009800" y="2954993"/>
            <a:ext cx="1689291" cy="572133"/>
          </a:xfrm>
          <a:prstGeom prst="snip1Rect">
            <a:avLst>
              <a:gd name="adj" fmla="val 16667"/>
            </a:avLst>
          </a:prstGeom>
          <a:solidFill>
            <a:srgbClr val="526F8C">
              <a:alpha val="99000"/>
            </a:srgbClr>
          </a:solidFill>
          <a:ln w="12700" cap="flat" cmpd="sng">
            <a:solidFill>
              <a:srgbClr val="2938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Julyanne Spragg (BFA)</a:t>
            </a:r>
            <a:endParaRPr sz="12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Creature Artist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Creature Animator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1193666" y="2276222"/>
            <a:ext cx="1689285" cy="577200"/>
          </a:xfrm>
          <a:prstGeom prst="snip1Rect">
            <a:avLst>
              <a:gd name="adj" fmla="val 16667"/>
            </a:avLst>
          </a:prstGeom>
          <a:solidFill>
            <a:srgbClr val="3B7189"/>
          </a:solidFill>
          <a:ln w="12700" cap="flat" cmpd="sng">
            <a:solidFill>
              <a:srgbClr val="2444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Zach Rammell (BSCS)</a:t>
            </a:r>
            <a:endParaRPr sz="12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Level Designer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662223" y="2965191"/>
            <a:ext cx="2843400" cy="577200"/>
          </a:xfrm>
          <a:prstGeom prst="snip1Rect">
            <a:avLst>
              <a:gd name="adj" fmla="val 16667"/>
            </a:avLst>
          </a:prstGeom>
          <a:solidFill>
            <a:srgbClr val="3B7189"/>
          </a:solidFill>
          <a:ln w="12700" cap="flat" cmpd="sng">
            <a:solidFill>
              <a:srgbClr val="2444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Michael Rollosson Halbhuber (BSGD)</a:t>
            </a:r>
            <a:endParaRPr sz="8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Designer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193666" y="1585071"/>
            <a:ext cx="1689293" cy="577203"/>
          </a:xfrm>
          <a:prstGeom prst="snip1Rect">
            <a:avLst>
              <a:gd name="adj" fmla="val 16667"/>
            </a:avLst>
          </a:prstGeom>
          <a:solidFill>
            <a:srgbClr val="3B7189"/>
          </a:solidFill>
          <a:ln w="12700" cap="flat" cmpd="sng">
            <a:solidFill>
              <a:srgbClr val="2444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Christine Medina (BFA)</a:t>
            </a:r>
            <a:endParaRPr sz="800" b="1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  <a:latin typeface="Aparajita" panose="02020603050405020304" pitchFamily="18" charset="0"/>
                <a:ea typeface="Droid Sans"/>
                <a:cs typeface="Aparajita" panose="02020603050405020304" pitchFamily="18" charset="0"/>
                <a:sym typeface="Droid Sans"/>
              </a:rPr>
              <a:t>Game Director</a:t>
            </a:r>
            <a:endParaRPr sz="900" dirty="0">
              <a:solidFill>
                <a:schemeClr val="bg1"/>
              </a:solidFill>
              <a:latin typeface="Aparajita" panose="02020603050405020304" pitchFamily="18" charset="0"/>
              <a:ea typeface="Droid Sans"/>
              <a:cs typeface="Aparajita" panose="02020603050405020304" pitchFamily="18" charset="0"/>
              <a:sym typeface="Droid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28" y="3353991"/>
            <a:ext cx="2259590" cy="146285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28" y="1467375"/>
            <a:ext cx="1797884" cy="18055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509" y="3193473"/>
            <a:ext cx="1619236" cy="159131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7" name="Google Shape;25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9055" y="1638717"/>
            <a:ext cx="2770542" cy="146285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BABC71E2-3C29-4E18-BA91-B2826A21CCC8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Prop References</a:t>
            </a:r>
          </a:p>
          <a:p>
            <a:pPr algn="ctr"/>
            <a:r>
              <a:rPr lang="en-US" sz="1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“Interactable”</a:t>
            </a:r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3660F-45AB-4DEB-A365-13CA6E5C89D3}"/>
              </a:ext>
            </a:extLst>
          </p:cNvPr>
          <p:cNvSpPr txBox="1"/>
          <p:nvPr/>
        </p:nvSpPr>
        <p:spPr>
          <a:xfrm>
            <a:off x="646842" y="4569347"/>
            <a:ext cx="2182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@FFInspiredCrystal_MarieMichelle_2016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38BB2-4316-4FD7-8397-74B435813F5E}"/>
              </a:ext>
            </a:extLst>
          </p:cNvPr>
          <p:cNvSpPr txBox="1"/>
          <p:nvPr/>
        </p:nvSpPr>
        <p:spPr>
          <a:xfrm>
            <a:off x="646842" y="3042083"/>
            <a:ext cx="17588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@CrystalConcept_OlesiaGoiko_2016</a:t>
            </a:r>
            <a:endParaRPr 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8E47E-9220-490C-A3E7-2EA33EFFC890}"/>
              </a:ext>
            </a:extLst>
          </p:cNvPr>
          <p:cNvSpPr txBox="1"/>
          <p:nvPr/>
        </p:nvSpPr>
        <p:spPr>
          <a:xfrm>
            <a:off x="2544470" y="2819339"/>
            <a:ext cx="2826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@BreakawayDreadshore_ChristCapili_2017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5A76B-83DD-44E5-B568-C0C01CB05A28}"/>
              </a:ext>
            </a:extLst>
          </p:cNvPr>
          <p:cNvSpPr txBox="1"/>
          <p:nvPr/>
        </p:nvSpPr>
        <p:spPr>
          <a:xfrm>
            <a:off x="5892321" y="2157619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 want to keep the culture aspect of the ruins to be relatively vague. so for the ruins, they are Greek inspired with Victorian elements. 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747" y="1634586"/>
            <a:ext cx="3097632" cy="21214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4" name="Google Shape;264;p33"/>
          <p:cNvSpPr txBox="1"/>
          <p:nvPr/>
        </p:nvSpPr>
        <p:spPr>
          <a:xfrm>
            <a:off x="5150747" y="1584660"/>
            <a:ext cx="3252531" cy="27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@Rayman Legends_Ubisoft Montpellier_2013</a:t>
            </a:r>
            <a:endParaRPr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73" y="1603710"/>
            <a:ext cx="3252531" cy="212143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6" name="Google Shape;266;p33"/>
          <p:cNvSpPr txBox="1"/>
          <p:nvPr/>
        </p:nvSpPr>
        <p:spPr>
          <a:xfrm>
            <a:off x="715511" y="1603710"/>
            <a:ext cx="3232694" cy="27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@Acropolis, Greece_Zhou Mei_2010</a:t>
            </a:r>
            <a:endParaRPr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EBB9539A-9F72-4E09-9012-8DC8BF069B36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Prop References</a:t>
            </a:r>
          </a:p>
          <a:p>
            <a:pPr algn="ctr"/>
            <a:r>
              <a:rPr lang="en-US" sz="1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“Non</a:t>
            </a:r>
            <a:r>
              <a:rPr lang="en-US" sz="1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ea typeface="Droid Serif"/>
                <a:cs typeface="Aparajita" panose="02020603050405020304" pitchFamily="18" charset="0"/>
                <a:sym typeface="Droid Serif"/>
              </a:rPr>
              <a:t> - </a:t>
            </a:r>
            <a:r>
              <a:rPr lang="en-US" sz="1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Interactable”</a:t>
            </a:r>
            <a:endParaRPr lang="en-US" sz="6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  <a:p>
            <a:pPr algn="ctr"/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41256-027C-40C6-A38F-861BB5AE51F2}"/>
              </a:ext>
            </a:extLst>
          </p:cNvPr>
          <p:cNvSpPr txBox="1"/>
          <p:nvPr/>
        </p:nvSpPr>
        <p:spPr>
          <a:xfrm>
            <a:off x="1854472" y="3756018"/>
            <a:ext cx="54350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Similar to background, with focus on painting style to distinguish from interactable props</a:t>
            </a:r>
          </a:p>
          <a:p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FE6D7825-3BA3-4E9E-9280-F1F808E39C7B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Prop 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DF0C4-2D11-4C93-A4E9-1F641FE3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516" y="3084543"/>
            <a:ext cx="1892927" cy="15143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 descr="https://cdn.discordapp.com/attachments/572519708406972427/644002826296754187/Checkpoint_Lantern.png">
            <a:extLst>
              <a:ext uri="{FF2B5EF4-FFF2-40B4-BE49-F238E27FC236}">
                <a16:creationId xmlns:a16="http://schemas.microsoft.com/office/drawing/2014/main" id="{2AF0FEE8-1E6D-4B2C-BB91-12704366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97" y="1025586"/>
            <a:ext cx="1715798" cy="41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8CFD5-99F3-49D1-A4B7-F4E4A7DA5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36" y="4193816"/>
            <a:ext cx="606301" cy="439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1B6294-798D-45DB-ACB5-C0889AF90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876" y="4193815"/>
            <a:ext cx="1398067" cy="4399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B24FD2-0EA8-4B75-893A-BB4045714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69" y="2710879"/>
            <a:ext cx="2694437" cy="5708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58471E-0B30-440D-A794-AAB4430A8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53" y="3387439"/>
            <a:ext cx="2641653" cy="5596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014C1B-5102-4896-AAF2-0392AB056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69" y="2012105"/>
            <a:ext cx="2641653" cy="5596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965A12-4EA2-4E96-AF77-74DB8B2A03D9}"/>
              </a:ext>
            </a:extLst>
          </p:cNvPr>
          <p:cNvSpPr txBox="1"/>
          <p:nvPr/>
        </p:nvSpPr>
        <p:spPr>
          <a:xfrm>
            <a:off x="1502804" y="1650045"/>
            <a:ext cx="115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Platforms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E4643E-83A1-4455-B382-3696C383E5B5}"/>
              </a:ext>
            </a:extLst>
          </p:cNvPr>
          <p:cNvSpPr/>
          <p:nvPr/>
        </p:nvSpPr>
        <p:spPr>
          <a:xfrm>
            <a:off x="7056007" y="2058957"/>
            <a:ext cx="740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Lantern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EDB53B-B641-4516-84A8-8BD1A9366D5A}"/>
              </a:ext>
            </a:extLst>
          </p:cNvPr>
          <p:cNvSpPr/>
          <p:nvPr/>
        </p:nvSpPr>
        <p:spPr>
          <a:xfrm>
            <a:off x="6385631" y="2766623"/>
            <a:ext cx="670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Brazier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F54786-207F-46A4-81B5-07AD8D0DF121}"/>
              </a:ext>
            </a:extLst>
          </p:cNvPr>
          <p:cNvSpPr/>
          <p:nvPr/>
        </p:nvSpPr>
        <p:spPr>
          <a:xfrm>
            <a:off x="3509481" y="3824483"/>
            <a:ext cx="20522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Most of the ruin’s architecture is Greek inspired, while most of the props are Victorian inspired.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609" y="1521123"/>
            <a:ext cx="1679083" cy="54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544" y="1728953"/>
            <a:ext cx="1364964" cy="68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2;p34">
            <a:extLst>
              <a:ext uri="{FF2B5EF4-FFF2-40B4-BE49-F238E27FC236}">
                <a16:creationId xmlns:a16="http://schemas.microsoft.com/office/drawing/2014/main" id="{808BDDAD-EA66-4CEE-82F3-1954F7C85E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65412" y="1521123"/>
            <a:ext cx="735925" cy="33001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5132014-E078-4EB1-8B19-D9755F68FDF9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Prop Assets</a:t>
            </a:r>
          </a:p>
          <a:p>
            <a:pPr algn="ctr"/>
            <a:r>
              <a:rPr lang="en-US" sz="1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“Modular”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E1D87C-00C3-492B-AD3A-F651BD7E4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830" y="1521123"/>
            <a:ext cx="1679083" cy="852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04D00E-960F-4DC2-8DC3-A392208CB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677" y="2732570"/>
            <a:ext cx="1886822" cy="786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8BF268-FCCA-4166-85D1-E236DB379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397" y="1947610"/>
            <a:ext cx="1705948" cy="8529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ED4350-E321-4728-88AA-E53F36F0D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4105" y="3406591"/>
            <a:ext cx="1356743" cy="9846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8E5CDF-2517-4557-86B5-6F87A70AEB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4726" y="3121169"/>
            <a:ext cx="827759" cy="5750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F4D121-185A-4D00-917F-615F86FB20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6977" y="2539815"/>
            <a:ext cx="1028742" cy="7466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5613B6-6B07-4064-AEA6-720FA0E00E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1201" y="2239285"/>
            <a:ext cx="1111276" cy="71604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E520765-F8F0-47E7-B1D0-6EB1C024507C}"/>
              </a:ext>
            </a:extLst>
          </p:cNvPr>
          <p:cNvSpPr/>
          <p:nvPr/>
        </p:nvSpPr>
        <p:spPr>
          <a:xfrm>
            <a:off x="3444488" y="1840491"/>
            <a:ext cx="2286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1100"/>
              <a:defRPr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They’re not necessarily tiled but these assets can be repeated or place on top of another without creating inconsistencies.</a:t>
            </a:r>
          </a:p>
          <a:p>
            <a:pPr lvl="0" algn="ctr">
              <a:buSzPts val="1100"/>
              <a:defRPr/>
            </a:pPr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0" algn="ctr">
              <a:buSzPts val="1100"/>
              <a:defRPr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With the rocks, it can be rotated and scaled so the environment doesn’t feel bland.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58B7973-7A2C-49C6-AA78-28AEA3DA8D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1830" y="3647778"/>
            <a:ext cx="1266281" cy="1266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3BCE7AF-0ED2-4998-8AE6-EB45C2E222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5177" y="3715472"/>
            <a:ext cx="746823" cy="10641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7EEDA1-44CB-4266-B4B7-FCA82FAC87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80728" y="3656373"/>
            <a:ext cx="526828" cy="113184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5132014-E078-4EB1-8B19-D9755F68FDF9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Prop Assets</a:t>
            </a:r>
          </a:p>
          <a:p>
            <a:pPr algn="ctr"/>
            <a:r>
              <a:rPr lang="en-US" sz="1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“Interactable”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C1CCB-1086-4B77-87B1-BBC034721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28" y="1465703"/>
            <a:ext cx="603784" cy="1050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60E1A8-C2D8-43A7-B705-4FAABA497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201" y="1465704"/>
            <a:ext cx="603783" cy="1050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5881E4-18A7-4576-B508-1DF33CFA9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807" y="1727138"/>
            <a:ext cx="1727488" cy="3454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53FF7-AB07-409E-8F3C-0C4A8A3D1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096" y="749876"/>
            <a:ext cx="1868199" cy="44836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9522EC-4C44-4143-A480-0778CCAEBFA2}"/>
              </a:ext>
            </a:extLst>
          </p:cNvPr>
          <p:cNvSpPr txBox="1"/>
          <p:nvPr/>
        </p:nvSpPr>
        <p:spPr>
          <a:xfrm>
            <a:off x="1607128" y="2473281"/>
            <a:ext cx="1461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Crystal Collectables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7D31BF-1A3E-42EE-A427-76F0D9C1F1B5}"/>
              </a:ext>
            </a:extLst>
          </p:cNvPr>
          <p:cNvSpPr txBox="1"/>
          <p:nvPr/>
        </p:nvSpPr>
        <p:spPr>
          <a:xfrm>
            <a:off x="3551461" y="2169789"/>
            <a:ext cx="76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Brazier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C714D-30A2-4030-9472-69368D8226E3}"/>
              </a:ext>
            </a:extLst>
          </p:cNvPr>
          <p:cNvSpPr txBox="1"/>
          <p:nvPr/>
        </p:nvSpPr>
        <p:spPr>
          <a:xfrm>
            <a:off x="6927486" y="1906464"/>
            <a:ext cx="917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Lantern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814572-071A-479F-8A14-690B4ED9C757}"/>
              </a:ext>
            </a:extLst>
          </p:cNvPr>
          <p:cNvSpPr/>
          <p:nvPr/>
        </p:nvSpPr>
        <p:spPr>
          <a:xfrm>
            <a:off x="4326769" y="2291774"/>
            <a:ext cx="2085109" cy="781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7DD0D-6797-45E0-AA27-8C36C69F46BC}"/>
              </a:ext>
            </a:extLst>
          </p:cNvPr>
          <p:cNvSpPr/>
          <p:nvPr/>
        </p:nvSpPr>
        <p:spPr>
          <a:xfrm>
            <a:off x="4315641" y="3794373"/>
            <a:ext cx="20407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brazier serves as the end goal for the game. For when the player lights it with the crystal collectibles.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605BDE-E6FE-4A14-81B8-7E2409DAC64E}"/>
              </a:ext>
            </a:extLst>
          </p:cNvPr>
          <p:cNvSpPr/>
          <p:nvPr/>
        </p:nvSpPr>
        <p:spPr>
          <a:xfrm>
            <a:off x="1299557" y="2781058"/>
            <a:ext cx="20407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These crystals is what the players collect throughout the game, getting stronger as more crystals are collected.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86CB96-FC35-4379-A05B-2238E4403CBF}"/>
              </a:ext>
            </a:extLst>
          </p:cNvPr>
          <p:cNvSpPr/>
          <p:nvPr/>
        </p:nvSpPr>
        <p:spPr>
          <a:xfrm>
            <a:off x="4793044" y="1991016"/>
            <a:ext cx="20407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lantern serves as a safe zone for the character. Creatures can’t enter the places that are lit by the lantern.</a:t>
            </a:r>
          </a:p>
        </p:txBody>
      </p:sp>
    </p:spTree>
    <p:extLst>
      <p:ext uri="{BB962C8B-B14F-4D97-AF65-F5344CB8AC3E}">
        <p14:creationId xmlns:p14="http://schemas.microsoft.com/office/powerpoint/2010/main" val="4105544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21308F5C-C118-4D13-B00A-E1C18FC86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95" y="1467267"/>
            <a:ext cx="1217416" cy="1542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29" y="1351905"/>
            <a:ext cx="2405228" cy="18194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6EF64996-244B-42D3-9BAC-F73E7889DDD3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VFX References</a:t>
            </a: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0518" y="3285418"/>
            <a:ext cx="2130299" cy="15188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143;p21">
            <a:extLst>
              <a:ext uri="{FF2B5EF4-FFF2-40B4-BE49-F238E27FC236}">
                <a16:creationId xmlns:a16="http://schemas.microsoft.com/office/drawing/2014/main" id="{8AE78247-4C92-4A5D-B8CB-6104418DA01D}"/>
              </a:ext>
            </a:extLst>
          </p:cNvPr>
          <p:cNvSpPr txBox="1"/>
          <p:nvPr/>
        </p:nvSpPr>
        <p:spPr>
          <a:xfrm rot="21591246">
            <a:off x="596533" y="1332790"/>
            <a:ext cx="2184116" cy="2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@FinalFantasy10_SquareEnix_2001</a:t>
            </a:r>
            <a:endParaRPr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143;p21">
            <a:extLst>
              <a:ext uri="{FF2B5EF4-FFF2-40B4-BE49-F238E27FC236}">
                <a16:creationId xmlns:a16="http://schemas.microsoft.com/office/drawing/2014/main" id="{FBE84A9B-CBA9-4CD5-B84F-4F3942AA8A4C}"/>
              </a:ext>
            </a:extLst>
          </p:cNvPr>
          <p:cNvSpPr txBox="1"/>
          <p:nvPr/>
        </p:nvSpPr>
        <p:spPr>
          <a:xfrm rot="21597648">
            <a:off x="3108031" y="1449658"/>
            <a:ext cx="1304344" cy="2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@Fire_HeliKosunen_2015</a:t>
            </a:r>
            <a:endParaRPr sz="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Google Shape;143;p21">
            <a:extLst>
              <a:ext uri="{FF2B5EF4-FFF2-40B4-BE49-F238E27FC236}">
                <a16:creationId xmlns:a16="http://schemas.microsoft.com/office/drawing/2014/main" id="{65F7D686-55C7-4DE3-8EF1-7D117A3DB0C5}"/>
              </a:ext>
            </a:extLst>
          </p:cNvPr>
          <p:cNvSpPr txBox="1"/>
          <p:nvPr/>
        </p:nvSpPr>
        <p:spPr>
          <a:xfrm rot="29410">
            <a:off x="1661371" y="4567820"/>
            <a:ext cx="2248630" cy="20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@IOSSummerAcademy_MakeSchool_2017</a:t>
            </a:r>
            <a:endParaRPr sz="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96322F-F033-4CF2-9C54-FEA241879501}"/>
              </a:ext>
            </a:extLst>
          </p:cNvPr>
          <p:cNvSpPr/>
          <p:nvPr/>
        </p:nvSpPr>
        <p:spPr>
          <a:xfrm>
            <a:off x="5353185" y="2052218"/>
            <a:ext cx="2286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1100"/>
              <a:defRPr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Final Fantasy X was used for as inspiration for when the creatures are defeated. </a:t>
            </a:r>
          </a:p>
          <a:p>
            <a:pPr lvl="0" algn="ctr">
              <a:buSzPts val="1100"/>
              <a:defRPr/>
            </a:pPr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lvl="0" algn="ctr">
              <a:buSzPts val="1100"/>
              <a:defRPr/>
            </a:pP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wisp is used for inspiration for the creatures.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684" y="1175107"/>
            <a:ext cx="1309255" cy="39683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1D9A624C-147A-458D-A629-B86B41DF2DD3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VFX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FF5E1-5AB2-4D1D-9937-F59135115030}"/>
              </a:ext>
            </a:extLst>
          </p:cNvPr>
          <p:cNvSpPr/>
          <p:nvPr/>
        </p:nvSpPr>
        <p:spPr>
          <a:xfrm>
            <a:off x="3381762" y="1821619"/>
            <a:ext cx="25051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flames are hand animated, so the flow doesn’t feel forced.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flames are stylized to give it a mystical feeling.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It is in grayscale so the colors can be changed at will.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0D092F4B-D390-4491-8DF4-E1E2B745FBDD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UI References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E389C4-0260-4815-8DBD-F32689C7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389" y="2884528"/>
            <a:ext cx="1220065" cy="1220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E29D4-9B2D-4AC7-BD2E-FCB7756F6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639" y="1431348"/>
            <a:ext cx="2148886" cy="24747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B95C5-793D-41DE-B789-E0A1415C1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509" y="1431348"/>
            <a:ext cx="1814945" cy="1361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B01DDF-BD06-4DD4-B6FD-838D1562B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348" y="3987286"/>
            <a:ext cx="1623051" cy="8542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F50400-CEE4-4E1C-92E4-A2F9A4A884C4}"/>
              </a:ext>
            </a:extLst>
          </p:cNvPr>
          <p:cNvSpPr txBox="1"/>
          <p:nvPr/>
        </p:nvSpPr>
        <p:spPr>
          <a:xfrm>
            <a:off x="2161309" y="17664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194E4F-FFA3-414D-B15A-8E6FFEBEDA5F}"/>
              </a:ext>
            </a:extLst>
          </p:cNvPr>
          <p:cNvSpPr/>
          <p:nvPr/>
        </p:nvSpPr>
        <p:spPr>
          <a:xfrm>
            <a:off x="1984843" y="1740517"/>
            <a:ext cx="20407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Since it’s an action-packed game, the UI will be kept simple so there’s clarity.</a:t>
            </a:r>
          </a:p>
          <a:p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Many fantasy UIs where used so when for making the UI, the game still looks inviting to play despite the horror aspect.</a:t>
            </a:r>
          </a:p>
          <a:p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Many fantasy games uses acanthus leaves for the design.</a:t>
            </a:r>
          </a:p>
          <a:p>
            <a:endParaRPr lang="en-US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9" name="Google Shape;143;p21">
            <a:extLst>
              <a:ext uri="{FF2B5EF4-FFF2-40B4-BE49-F238E27FC236}">
                <a16:creationId xmlns:a16="http://schemas.microsoft.com/office/drawing/2014/main" id="{F2087454-A0B9-439A-B444-AE99FE73F261}"/>
              </a:ext>
            </a:extLst>
          </p:cNvPr>
          <p:cNvSpPr txBox="1"/>
          <p:nvPr/>
        </p:nvSpPr>
        <p:spPr>
          <a:xfrm rot="21597648">
            <a:off x="5034028" y="4075926"/>
            <a:ext cx="1304344" cy="2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@SuperSmashBrosWiiU_Nintendo_2014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Google Shape;143;p21">
            <a:extLst>
              <a:ext uri="{FF2B5EF4-FFF2-40B4-BE49-F238E27FC236}">
                <a16:creationId xmlns:a16="http://schemas.microsoft.com/office/drawing/2014/main" id="{F5380784-25AA-4C90-B6EC-F8B32CFD34C1}"/>
              </a:ext>
            </a:extLst>
          </p:cNvPr>
          <p:cNvSpPr txBox="1"/>
          <p:nvPr/>
        </p:nvSpPr>
        <p:spPr>
          <a:xfrm rot="21597648">
            <a:off x="6338537" y="3674908"/>
            <a:ext cx="1534742" cy="24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@HPBar_DamienRichard_2018</a:t>
            </a:r>
            <a:endParaRPr sz="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Google Shape;143;p21">
            <a:extLst>
              <a:ext uri="{FF2B5EF4-FFF2-40B4-BE49-F238E27FC236}">
                <a16:creationId xmlns:a16="http://schemas.microsoft.com/office/drawing/2014/main" id="{387EA71F-3425-4C50-A947-153F3E2AC7E6}"/>
              </a:ext>
            </a:extLst>
          </p:cNvPr>
          <p:cNvSpPr txBox="1"/>
          <p:nvPr/>
        </p:nvSpPr>
        <p:spPr>
          <a:xfrm rot="21597648">
            <a:off x="4511018" y="2534782"/>
            <a:ext cx="1534742" cy="24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@FantasyUI_RobHayes_2015</a:t>
            </a:r>
            <a:endParaRPr sz="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6057F7-7C79-43FA-95E1-54486DA82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19"/>
          <a:stretch/>
        </p:blipFill>
        <p:spPr>
          <a:xfrm rot="21256436">
            <a:off x="526640" y="1304913"/>
            <a:ext cx="1808572" cy="2124603"/>
          </a:xfrm>
          <a:prstGeom prst="rect">
            <a:avLst/>
          </a:prstGeom>
          <a:ln w="12700">
            <a:solidFill>
              <a:srgbClr val="2D29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3616F464-A284-4365-A4A6-8B6820BB70B5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UI Concepts</a:t>
            </a: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2628">
            <a:off x="2125244" y="1673134"/>
            <a:ext cx="2112812" cy="1653495"/>
          </a:xfrm>
          <a:prstGeom prst="rect">
            <a:avLst/>
          </a:prstGeom>
          <a:noFill/>
          <a:ln w="12700">
            <a:solidFill>
              <a:srgbClr val="2D29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" name="Google Shape;3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153423">
            <a:off x="1313445" y="3208481"/>
            <a:ext cx="1963806" cy="1472863"/>
          </a:xfrm>
          <a:prstGeom prst="rect">
            <a:avLst/>
          </a:prstGeom>
          <a:noFill/>
          <a:ln w="12700">
            <a:solidFill>
              <a:srgbClr val="2D29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5" name="Google Shape;30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1733" y="1283322"/>
            <a:ext cx="3276174" cy="23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77EA7-DF41-407C-B742-E886ED96E853}"/>
              </a:ext>
            </a:extLst>
          </p:cNvPr>
          <p:cNvSpPr/>
          <p:nvPr/>
        </p:nvSpPr>
        <p:spPr>
          <a:xfrm>
            <a:off x="4639051" y="3490846"/>
            <a:ext cx="20407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This serves as an energy meter. The flame grows which each crystal you collect.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A3C2D-AC35-4B58-A62E-DDD0A6512DC0}"/>
              </a:ext>
            </a:extLst>
          </p:cNvPr>
          <p:cNvSpPr/>
          <p:nvPr/>
        </p:nvSpPr>
        <p:spPr>
          <a:xfrm>
            <a:off x="6352259" y="2549481"/>
            <a:ext cx="30064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Every time the player gets hit, </a:t>
            </a:r>
          </a:p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they lose a heart.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20" y="3077680"/>
            <a:ext cx="3697252" cy="13864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652ED47C-0BD9-44C8-A465-62B95FE81870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Font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CA07D-E51A-4D50-9AEF-82042C1BA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520" y="1427737"/>
            <a:ext cx="3697247" cy="1386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53001-72E7-4F25-9CC4-F09609A89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918" y="1427737"/>
            <a:ext cx="2121409" cy="30131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68AFE1-BF0E-495C-8D31-FDD4EFBEBF38}"/>
              </a:ext>
            </a:extLst>
          </p:cNvPr>
          <p:cNvSpPr txBox="1"/>
          <p:nvPr/>
        </p:nvSpPr>
        <p:spPr>
          <a:xfrm>
            <a:off x="2081644" y="1734221"/>
            <a:ext cx="49807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parajita" panose="020B0502040204020203" pitchFamily="18" charset="0"/>
                <a:cs typeface="Aparajita" panose="020B0502040204020203" pitchFamily="18" charset="0"/>
              </a:rPr>
              <a:t>Project Umbra is a fluid fast-paced 2D action-adventure platformer with physics-based aerial movement and dynamically lit environments in which the player must battle horrifying monsters and banish the darkness.</a:t>
            </a:r>
          </a:p>
          <a:p>
            <a:pPr algn="ctr"/>
            <a:endParaRPr lang="en-US" sz="2200" dirty="0"/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CD2D7920-370D-4843-947C-853828C2CFCE}"/>
              </a:ext>
            </a:extLst>
          </p:cNvPr>
          <p:cNvSpPr txBox="1">
            <a:spLocks/>
          </p:cNvSpPr>
          <p:nvPr/>
        </p:nvSpPr>
        <p:spPr>
          <a:xfrm>
            <a:off x="3018893" y="534743"/>
            <a:ext cx="31062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Game Description</a:t>
            </a:r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038" y="1300656"/>
            <a:ext cx="4482199" cy="2959001"/>
          </a:xfrm>
          <a:prstGeom prst="rect">
            <a:avLst/>
          </a:prstGeom>
          <a:noFill/>
          <a:ln w="19050">
            <a:solidFill>
              <a:srgbClr val="2D29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83FD8DEC-D1B1-495C-9C01-350F2DEAAD31}"/>
              </a:ext>
            </a:extLst>
          </p:cNvPr>
          <p:cNvSpPr txBox="1">
            <a:spLocks/>
          </p:cNvSpPr>
          <p:nvPr/>
        </p:nvSpPr>
        <p:spPr>
          <a:xfrm>
            <a:off x="2489312" y="521275"/>
            <a:ext cx="42900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Camera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97496" y="1808922"/>
            <a:ext cx="1681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parajita" panose="020B0604020202020204" charset="0"/>
                <a:cs typeface="Aparajita" panose="020B0604020202020204" charset="0"/>
              </a:rPr>
              <a:t>The camera follows the player and slightly trails behind them. There’s a bounding box that prevents the camera from moving too far. </a:t>
            </a:r>
            <a:endParaRPr lang="en-US" dirty="0">
              <a:solidFill>
                <a:schemeClr val="bg1"/>
              </a:solidFill>
              <a:latin typeface="Aparajita" panose="020B0604020202020204" charset="0"/>
              <a:cs typeface="Aparajita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1530919" y="1307925"/>
            <a:ext cx="6082160" cy="1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player traverses through the terrain and to battle the monsters in their way by dashing and diveslamming.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Along the way, they light lanterns to ward off the darkness, which is able to physically hurt them and make it hard to see.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>
              <a:buClr>
                <a:srgbClr val="8ED9E0"/>
              </a:buClr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Their goal is to get to the end of the level to light the crystal container to ward off the monsters from the cave permanently.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378622" y="3557033"/>
            <a:ext cx="913544" cy="877025"/>
          </a:xfrm>
          <a:prstGeom prst="rect">
            <a:avLst/>
          </a:prstGeom>
          <a:solidFill>
            <a:srgbClr val="526F8C"/>
          </a:solidFill>
          <a:ln w="12700">
            <a:solidFill>
              <a:srgbClr val="23303D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Attack</a:t>
            </a:r>
            <a:r>
              <a:rPr lang="en-US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:</a:t>
            </a:r>
            <a:endParaRPr b="1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Dashing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Dive bomb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115227" y="3524189"/>
            <a:ext cx="913544" cy="909869"/>
          </a:xfrm>
          <a:prstGeom prst="rect">
            <a:avLst/>
          </a:prstGeom>
          <a:solidFill>
            <a:srgbClr val="526F8C"/>
          </a:solidFill>
          <a:ln w="12700">
            <a:solidFill>
              <a:srgbClr val="23303D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Obstacles:</a:t>
            </a:r>
            <a:endParaRPr b="1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Darkness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Monsters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851832" y="3557033"/>
            <a:ext cx="913544" cy="877025"/>
          </a:xfrm>
          <a:prstGeom prst="rect">
            <a:avLst/>
          </a:prstGeom>
          <a:solidFill>
            <a:srgbClr val="595266"/>
          </a:solidFill>
          <a:ln w="12700">
            <a:solidFill>
              <a:srgbClr val="2D293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Goal:</a:t>
            </a:r>
            <a:endParaRPr lang="en" b="1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Get to the end to light brazier.</a:t>
            </a: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2FDB34DC-04E2-4D2A-9615-2B81F5F02978}"/>
              </a:ext>
            </a:extLst>
          </p:cNvPr>
          <p:cNvSpPr txBox="1">
            <a:spLocks/>
          </p:cNvSpPr>
          <p:nvPr/>
        </p:nvSpPr>
        <p:spPr>
          <a:xfrm>
            <a:off x="3018893" y="534743"/>
            <a:ext cx="31062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Gameplay</a:t>
            </a:r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38C4836-6F7A-4CA3-8C2B-13257CBB77A3}"/>
              </a:ext>
            </a:extLst>
          </p:cNvPr>
          <p:cNvSpPr/>
          <p:nvPr/>
        </p:nvSpPr>
        <p:spPr>
          <a:xfrm>
            <a:off x="3354725" y="3817156"/>
            <a:ext cx="697943" cy="387699"/>
          </a:xfrm>
          <a:prstGeom prst="rightArrow">
            <a:avLst/>
          </a:prstGeom>
          <a:solidFill>
            <a:srgbClr val="8ED9E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5CA7401-B2CB-41D5-AAFB-9C75CC0DDDEF}"/>
              </a:ext>
            </a:extLst>
          </p:cNvPr>
          <p:cNvSpPr/>
          <p:nvPr/>
        </p:nvSpPr>
        <p:spPr>
          <a:xfrm>
            <a:off x="5078654" y="3787644"/>
            <a:ext cx="723295" cy="401781"/>
          </a:xfrm>
          <a:prstGeom prst="rightArrow">
            <a:avLst/>
          </a:prstGeom>
          <a:solidFill>
            <a:srgbClr val="8ED9E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324" y="1339972"/>
            <a:ext cx="5415350" cy="3046124"/>
          </a:xfrm>
          <a:prstGeom prst="rect">
            <a:avLst/>
          </a:prstGeom>
          <a:noFill/>
          <a:ln w="19050">
            <a:solidFill>
              <a:srgbClr val="2D29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316B3CB0-0640-43A9-B76E-136D79FD01E3}"/>
              </a:ext>
            </a:extLst>
          </p:cNvPr>
          <p:cNvSpPr txBox="1">
            <a:spLocks/>
          </p:cNvSpPr>
          <p:nvPr/>
        </p:nvSpPr>
        <p:spPr>
          <a:xfrm>
            <a:off x="3018893" y="534743"/>
            <a:ext cx="31062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Mock Screenshot</a:t>
            </a:r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53" y="1470509"/>
            <a:ext cx="3309013" cy="1972577"/>
          </a:xfrm>
          <a:prstGeom prst="rect">
            <a:avLst/>
          </a:prstGeom>
          <a:noFill/>
          <a:ln>
            <a:noFill/>
          </a:ln>
          <a:effectLst>
            <a:outerShdw blurRad="63500" dist="38100" dir="174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236" y="2484948"/>
            <a:ext cx="3300492" cy="1972577"/>
          </a:xfrm>
          <a:prstGeom prst="rect">
            <a:avLst/>
          </a:prstGeom>
          <a:noFill/>
          <a:ln>
            <a:noFill/>
          </a:ln>
          <a:effectLst>
            <a:outerShdw blurRad="63500" dist="38100" dir="966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7" name="Google Shape;107;p18"/>
          <p:cNvSpPr txBox="1"/>
          <p:nvPr/>
        </p:nvSpPr>
        <p:spPr>
          <a:xfrm>
            <a:off x="2469692" y="3733915"/>
            <a:ext cx="1509548" cy="636599"/>
          </a:xfrm>
          <a:prstGeom prst="rect">
            <a:avLst/>
          </a:prstGeom>
          <a:solidFill>
            <a:srgbClr val="526F8C"/>
          </a:solidFill>
          <a:ln w="12700">
            <a:solidFill>
              <a:srgbClr val="23303D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Strong black linework and simple designs for characters </a:t>
            </a: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7255225" y="1653165"/>
            <a:ext cx="1425193" cy="707306"/>
          </a:xfrm>
          <a:prstGeom prst="rect">
            <a:avLst/>
          </a:prstGeom>
          <a:solidFill>
            <a:srgbClr val="595266"/>
          </a:solidFill>
          <a:ln w="12700">
            <a:solidFill>
              <a:srgbClr val="23303D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Environment takes on a painted style with bold silhouettes</a:t>
            </a: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99753" y="3733915"/>
            <a:ext cx="1509548" cy="723610"/>
          </a:xfrm>
          <a:prstGeom prst="rect">
            <a:avLst/>
          </a:prstGeom>
          <a:solidFill>
            <a:srgbClr val="526F8C"/>
          </a:solidFill>
          <a:ln w="12700">
            <a:solidFill>
              <a:srgbClr val="23303D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ea typeface="DotumChe" panose="020B0503020000020004" pitchFamily="49" charset="-127"/>
                <a:cs typeface="Aparajita" panose="02020603050405020304" pitchFamily="18" charset="0"/>
              </a:rPr>
              <a:t>Distinct silhouettes to have characters stand out from the background.</a:t>
            </a:r>
            <a:endParaRPr sz="1200" dirty="0">
              <a:solidFill>
                <a:schemeClr val="bg1"/>
              </a:solidFill>
              <a:latin typeface="Aparajita" panose="02020603050405020304" pitchFamily="18" charset="0"/>
              <a:ea typeface="DotumChe" panose="020B0503020000020004" pitchFamily="49" charset="-127"/>
              <a:cs typeface="Aparajita" panose="02020603050405020304" pitchFamily="18" charset="0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335441" y="1653165"/>
            <a:ext cx="1296000" cy="707306"/>
          </a:xfrm>
          <a:prstGeom prst="rect">
            <a:avLst/>
          </a:prstGeom>
          <a:solidFill>
            <a:srgbClr val="595266"/>
          </a:solidFill>
          <a:ln w="12700">
            <a:solidFill>
              <a:srgbClr val="2D293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Heavy atmospheric perspective to increase sense of depth</a:t>
            </a: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042175" y="1653164"/>
            <a:ext cx="1000908" cy="707306"/>
          </a:xfrm>
          <a:prstGeom prst="rect">
            <a:avLst/>
          </a:prstGeom>
          <a:solidFill>
            <a:srgbClr val="595266"/>
          </a:solidFill>
          <a:ln w="12700">
            <a:solidFill>
              <a:srgbClr val="2D293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Light character against dark background</a:t>
            </a:r>
            <a:endParaRPr sz="12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850862" y="1427241"/>
            <a:ext cx="2454109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bg1"/>
                </a:solidFill>
              </a:rPr>
              <a:t>@HollowKnight_TeamCherry_2017</a:t>
            </a:r>
            <a:endParaRPr sz="900" b="1" dirty="0">
              <a:solidFill>
                <a:schemeClr val="bg1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235236" y="4138925"/>
            <a:ext cx="30000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bg1"/>
                </a:solidFill>
              </a:rPr>
              <a:t>@OriAndTheBlindForest_MoonStudios_2015</a:t>
            </a:r>
            <a:endParaRPr sz="900" b="1" dirty="0">
              <a:solidFill>
                <a:schemeClr val="bg1"/>
              </a:solidFill>
            </a:endParaRPr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C4ECA65E-433A-4194-B69C-7558AB201933}"/>
              </a:ext>
            </a:extLst>
          </p:cNvPr>
          <p:cNvSpPr txBox="1">
            <a:spLocks/>
          </p:cNvSpPr>
          <p:nvPr/>
        </p:nvSpPr>
        <p:spPr>
          <a:xfrm>
            <a:off x="3018893" y="534743"/>
            <a:ext cx="31062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Style Influences</a:t>
            </a:r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2FC3FC-04F6-40A0-86F0-6975E91DCD85}"/>
              </a:ext>
            </a:extLst>
          </p:cNvPr>
          <p:cNvCxnSpPr>
            <a:cxnSpLocks/>
            <a:stCxn id="109" idx="0"/>
          </p:cNvCxnSpPr>
          <p:nvPr/>
        </p:nvCxnSpPr>
        <p:spPr>
          <a:xfrm flipV="1">
            <a:off x="1354527" y="2864253"/>
            <a:ext cx="16804" cy="869662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574DC15-C805-4B6D-AD1D-7A6CAD23B962}"/>
              </a:ext>
            </a:extLst>
          </p:cNvPr>
          <p:cNvCxnSpPr>
            <a:cxnSpLocks/>
            <a:stCxn id="107" idx="1"/>
          </p:cNvCxnSpPr>
          <p:nvPr/>
        </p:nvCxnSpPr>
        <p:spPr>
          <a:xfrm rot="10800000">
            <a:off x="2322518" y="2864253"/>
            <a:ext cx="147175" cy="1187963"/>
          </a:xfrm>
          <a:prstGeom prst="bentConnector2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E7F9394-D768-4756-8F10-64D4F2B5558C}"/>
              </a:ext>
            </a:extLst>
          </p:cNvPr>
          <p:cNvCxnSpPr>
            <a:cxnSpLocks/>
            <a:stCxn id="110" idx="2"/>
          </p:cNvCxnSpPr>
          <p:nvPr/>
        </p:nvCxnSpPr>
        <p:spPr>
          <a:xfrm rot="16200000" flipH="1">
            <a:off x="5165027" y="2178884"/>
            <a:ext cx="778493" cy="1141665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CCAB18-6F2B-4636-856D-0C6CB12D390C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542629" y="2360470"/>
            <a:ext cx="0" cy="125556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0AA5A80-4216-4839-8C5D-28D78FD60E94}"/>
              </a:ext>
            </a:extLst>
          </p:cNvPr>
          <p:cNvCxnSpPr>
            <a:stCxn id="108" idx="2"/>
          </p:cNvCxnSpPr>
          <p:nvPr/>
        </p:nvCxnSpPr>
        <p:spPr>
          <a:xfrm rot="5400000">
            <a:off x="6923674" y="2828197"/>
            <a:ext cx="1511874" cy="576422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91" y="1737565"/>
            <a:ext cx="2790432" cy="133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766516" y="3362048"/>
            <a:ext cx="2226600" cy="796395"/>
          </a:xfrm>
          <a:prstGeom prst="rect">
            <a:avLst/>
          </a:prstGeom>
          <a:solidFill>
            <a:srgbClr val="595266"/>
          </a:solidFill>
          <a:ln w="12700">
            <a:solidFill>
              <a:srgbClr val="2D293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game atmosphere should create a sense of loneliness in a dangerous world.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4356703" y="3482552"/>
            <a:ext cx="3588366" cy="555389"/>
          </a:xfrm>
          <a:prstGeom prst="rect">
            <a:avLst/>
          </a:prstGeom>
          <a:solidFill>
            <a:srgbClr val="595266"/>
          </a:solidFill>
          <a:ln w="12700">
            <a:solidFill>
              <a:srgbClr val="2D2933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overall mood is that it’s grim and gloomy, but ancient and sacred at the same time. 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966" y="1737565"/>
            <a:ext cx="2304488" cy="133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422" y="1717221"/>
            <a:ext cx="2304488" cy="135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500022" y="1668156"/>
            <a:ext cx="30000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/>
                </a:solidFill>
              </a:rPr>
              <a:t>@HollowKnight_TeamCherry_2017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6283422" y="1647338"/>
            <a:ext cx="2493201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</a:rPr>
              <a:t>@Inmost_HiddenLayerGames_2019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652966" y="1688722"/>
            <a:ext cx="2751084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chemeClr val="bg1"/>
                </a:solidFill>
              </a:rPr>
              <a:t>@TheWitcher3TheWildHunt_CDProjektRed_2015</a:t>
            </a:r>
            <a:endParaRPr sz="700" b="1" dirty="0">
              <a:solidFill>
                <a:schemeClr val="bg1"/>
              </a:solidFill>
            </a:endParaRPr>
          </a:p>
        </p:txBody>
      </p:sp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B360DF2F-5EA8-4746-B65C-6F16277F4A8D}"/>
              </a:ext>
            </a:extLst>
          </p:cNvPr>
          <p:cNvSpPr txBox="1">
            <a:spLocks/>
          </p:cNvSpPr>
          <p:nvPr/>
        </p:nvSpPr>
        <p:spPr>
          <a:xfrm>
            <a:off x="2000022" y="534743"/>
            <a:ext cx="514380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Mood and Tone Reference</a:t>
            </a:r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F805A8-77EB-42B8-9EB3-E64D0949B24D}"/>
              </a:ext>
            </a:extLst>
          </p:cNvPr>
          <p:cNvCxnSpPr>
            <a:stCxn id="121" idx="0"/>
          </p:cNvCxnSpPr>
          <p:nvPr/>
        </p:nvCxnSpPr>
        <p:spPr>
          <a:xfrm flipV="1">
            <a:off x="1879816" y="3075861"/>
            <a:ext cx="0" cy="286187"/>
          </a:xfrm>
          <a:prstGeom prst="line">
            <a:avLst/>
          </a:prstGeom>
          <a:ln w="12700">
            <a:solidFill>
              <a:srgbClr val="2D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B097658-627B-4B6F-865C-952F23103AEF}"/>
              </a:ext>
            </a:extLst>
          </p:cNvPr>
          <p:cNvCxnSpPr>
            <a:stCxn id="122" idx="1"/>
          </p:cNvCxnSpPr>
          <p:nvPr/>
        </p:nvCxnSpPr>
        <p:spPr>
          <a:xfrm rot="10800000">
            <a:off x="4204855" y="3075861"/>
            <a:ext cx="151848" cy="684386"/>
          </a:xfrm>
          <a:prstGeom prst="bentConnector2">
            <a:avLst/>
          </a:prstGeom>
          <a:ln w="12700">
            <a:solidFill>
              <a:srgbClr val="2D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B76EC67-69A2-4EF2-8C32-7AD8EC107CA9}"/>
              </a:ext>
            </a:extLst>
          </p:cNvPr>
          <p:cNvCxnSpPr>
            <a:stCxn id="122" idx="3"/>
          </p:cNvCxnSpPr>
          <p:nvPr/>
        </p:nvCxnSpPr>
        <p:spPr>
          <a:xfrm flipV="1">
            <a:off x="7945069" y="3075861"/>
            <a:ext cx="208331" cy="684386"/>
          </a:xfrm>
          <a:prstGeom prst="bentConnector2">
            <a:avLst/>
          </a:prstGeom>
          <a:ln w="12700">
            <a:solidFill>
              <a:srgbClr val="2D2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8B749739-9D3C-44A5-B5E0-6FED0D025766}"/>
              </a:ext>
            </a:extLst>
          </p:cNvPr>
          <p:cNvSpPr txBox="1">
            <a:spLocks/>
          </p:cNvSpPr>
          <p:nvPr/>
        </p:nvSpPr>
        <p:spPr>
          <a:xfrm>
            <a:off x="2967637" y="519025"/>
            <a:ext cx="32087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</a:rPr>
              <a:t>Key Splash Screen</a:t>
            </a:r>
            <a:endParaRPr lang="en-US" sz="3600" b="1" dirty="0">
              <a:solidFill>
                <a:srgbClr val="C9BD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mbra_style" panose="02000503000000000000" pitchFamily="2" charset="0"/>
              <a:ea typeface="Droid Serif"/>
              <a:cs typeface="Droid Serif"/>
              <a:sym typeface="Droid Serif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B609F-164F-4145-BD7E-93F265C1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28" y="1479396"/>
            <a:ext cx="4015143" cy="2868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758" y="1443627"/>
            <a:ext cx="2349974" cy="1321850"/>
          </a:xfrm>
          <a:prstGeom prst="rect">
            <a:avLst/>
          </a:prstGeom>
          <a:noFill/>
          <a:ln w="12700">
            <a:solidFill>
              <a:srgbClr val="2D29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73" y="2911960"/>
            <a:ext cx="2349964" cy="1672398"/>
          </a:xfrm>
          <a:prstGeom prst="rect">
            <a:avLst/>
          </a:prstGeom>
          <a:noFill/>
          <a:ln w="12700">
            <a:solidFill>
              <a:srgbClr val="2D29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6494" y="1581629"/>
            <a:ext cx="2349974" cy="1463130"/>
          </a:xfrm>
          <a:prstGeom prst="rect">
            <a:avLst/>
          </a:prstGeom>
          <a:noFill/>
          <a:ln w="12700">
            <a:solidFill>
              <a:srgbClr val="2D293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3" name="Google Shape;143;p21"/>
          <p:cNvSpPr txBox="1"/>
          <p:nvPr/>
        </p:nvSpPr>
        <p:spPr>
          <a:xfrm>
            <a:off x="708341" y="1372690"/>
            <a:ext cx="2184116" cy="24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@Owlboy_D-Pad Studio_2016</a:t>
            </a:r>
            <a:endParaRPr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Google Shape;144;p21"/>
          <p:cNvSpPr txBox="1"/>
          <p:nvPr/>
        </p:nvSpPr>
        <p:spPr>
          <a:xfrm rot="21581598">
            <a:off x="3169985" y="1527838"/>
            <a:ext cx="2456113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@HollowKnight_TeamCherry_2017</a:t>
            </a:r>
            <a:endParaRPr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675015" y="4254859"/>
            <a:ext cx="2509480" cy="31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@BravelyDefault_SquareEnix_2012</a:t>
            </a:r>
            <a:endParaRPr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5748691" y="1687138"/>
            <a:ext cx="2571910" cy="2128595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character should have the proportions of a child to emphasize the cuteness factor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This also means they need to be composed of round shapes, not menacing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Clr>
                <a:srgbClr val="8ED9E0"/>
              </a:buClr>
              <a:buSzPts val="1200"/>
              <a:buFont typeface="Wingdings" panose="05000000000000000000" pitchFamily="2" charset="2"/>
              <a:buChar char="v"/>
            </a:pPr>
            <a:r>
              <a:rPr lang="en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They should be bat like to fit the underground cave temple setting they are in </a:t>
            </a:r>
            <a:endParaRPr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3" name="Google Shape;61;p14">
            <a:extLst>
              <a:ext uri="{FF2B5EF4-FFF2-40B4-BE49-F238E27FC236}">
                <a16:creationId xmlns:a16="http://schemas.microsoft.com/office/drawing/2014/main" id="{E52F78AA-EC1C-4813-B077-2343072DB750}"/>
              </a:ext>
            </a:extLst>
          </p:cNvPr>
          <p:cNvSpPr txBox="1">
            <a:spLocks/>
          </p:cNvSpPr>
          <p:nvPr/>
        </p:nvSpPr>
        <p:spPr>
          <a:xfrm>
            <a:off x="2616427" y="521275"/>
            <a:ext cx="39111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C9BD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mbra_style" panose="02000503000000000000" pitchFamily="2" charset="0"/>
                <a:ea typeface="Droid Serif"/>
                <a:cs typeface="Droid Serif"/>
                <a:sym typeface="Droid Serif"/>
              </a:rPr>
              <a:t>Character 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5E3DE-8BB7-4A89-86AE-F95D5890E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230" y="2313194"/>
            <a:ext cx="2468684" cy="24597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1418</Words>
  <Application>Microsoft Office PowerPoint</Application>
  <PresentationFormat>On-screen Show (16:9)</PresentationFormat>
  <Paragraphs>209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Wingdings</vt:lpstr>
      <vt:lpstr>Aparajita</vt:lpstr>
      <vt:lpstr>DotumChe</vt:lpstr>
      <vt:lpstr>Umbra_style</vt:lpstr>
      <vt:lpstr>Droid Sans</vt:lpstr>
      <vt:lpstr>Droid Serif</vt:lpstr>
      <vt:lpstr>Roboto</vt:lpstr>
      <vt:lpstr>Simple Light</vt:lpstr>
      <vt:lpstr>PowerPoint Presentation</vt:lpstr>
      <vt:lpstr>Team Roster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Zijun Wang</cp:lastModifiedBy>
  <cp:revision>60</cp:revision>
  <dcterms:modified xsi:type="dcterms:W3CDTF">2019-12-03T23:29:58Z</dcterms:modified>
</cp:coreProperties>
</file>